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336" r:id="rId3"/>
    <p:sldId id="316" r:id="rId4"/>
    <p:sldId id="263" r:id="rId5"/>
    <p:sldId id="331" r:id="rId6"/>
    <p:sldId id="332" r:id="rId7"/>
    <p:sldId id="268" r:id="rId8"/>
    <p:sldId id="318" r:id="rId9"/>
    <p:sldId id="327" r:id="rId10"/>
    <p:sldId id="346" r:id="rId11"/>
    <p:sldId id="328" r:id="rId12"/>
    <p:sldId id="347" r:id="rId13"/>
    <p:sldId id="329" r:id="rId14"/>
    <p:sldId id="330" r:id="rId15"/>
    <p:sldId id="337" r:id="rId16"/>
    <p:sldId id="345" r:id="rId17"/>
    <p:sldId id="313" r:id="rId18"/>
    <p:sldId id="339" r:id="rId19"/>
    <p:sldId id="340" r:id="rId20"/>
    <p:sldId id="341" r:id="rId21"/>
    <p:sldId id="344" r:id="rId22"/>
    <p:sldId id="333" r:id="rId23"/>
    <p:sldId id="335" r:id="rId24"/>
    <p:sldId id="306" r:id="rId25"/>
    <p:sldId id="326" r:id="rId26"/>
    <p:sldId id="262" r:id="rId27"/>
  </p:sldIdLst>
  <p:sldSz cx="9144000" cy="5143500" type="screen16x9"/>
  <p:notesSz cx="6858000" cy="9144000"/>
  <p:embeddedFontLst>
    <p:embeddedFont>
      <p:font typeface="Yoon 윤고딕 540_TT" panose="02090603020101020101" pitchFamily="18" charset="-127"/>
      <p:regular r:id="rId29"/>
    </p:embeddedFont>
    <p:embeddedFont>
      <p:font typeface="Yoon 윤고딕 530_TT" panose="02090603020101020101" pitchFamily="18" charset="-127"/>
      <p:regular r:id="rId30"/>
    </p:embeddedFont>
    <p:embeddedFont>
      <p:font typeface="나눔명조" panose="02020603020101020101" pitchFamily="18" charset="-127"/>
      <p:regular r:id="rId31"/>
      <p:bold r:id="rId32"/>
    </p:embeddedFont>
    <p:embeddedFont>
      <p:font typeface="Yoon 윤고딕 550_TT" panose="0209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Yoon 윤명조 530_TT" panose="020B0600000101010101" charset="-127"/>
      <p:regular r:id="rId36"/>
    </p:embeddedFont>
    <p:embeddedFont>
      <p:font typeface="Yoon 윤명조 520_TT" panose="020B0600000101010101" charset="-127"/>
      <p:regular r:id="rId37"/>
    </p:embeddedFont>
    <p:embeddedFont>
      <p:font typeface="함초롬돋움" panose="020B0604000101010101" pitchFamily="50" charset="-127"/>
      <p:regular r:id="rId38"/>
      <p:bold r:id="rId39"/>
    </p:embeddedFont>
    <p:embeddedFont>
      <p:font typeface="Yoon 윤고딕 520_TT" panose="02090603020101020101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9694"/>
    <a:srgbClr val="FF3399"/>
    <a:srgbClr val="C09EE2"/>
    <a:srgbClr val="D9C4EE"/>
    <a:srgbClr val="3B1B5C"/>
    <a:srgbClr val="57BB9C"/>
    <a:srgbClr val="AFDFD0"/>
    <a:srgbClr val="4FC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1" d="100"/>
          <a:sy n="71" d="100"/>
        </p:scale>
        <p:origin x="60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813DE-7293-4E8A-BE35-9B888F85EC99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C55D1-5C25-4350-8C5B-609570357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7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7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대한민국 전체 커피 시장은 지난해 기준으로 </a:t>
            </a:r>
            <a:r>
              <a:rPr lang="en-US" altLang="ko-KR"/>
              <a:t>5</a:t>
            </a:r>
            <a:r>
              <a:rPr lang="ko-KR" altLang="en-US"/>
              <a:t>조</a:t>
            </a:r>
            <a:r>
              <a:rPr lang="en-US" altLang="ko-KR"/>
              <a:t>4000</a:t>
            </a:r>
            <a:r>
              <a:rPr lang="ko-KR" altLang="en-US"/>
              <a:t>억원 규모다</a:t>
            </a:r>
            <a:r>
              <a:rPr lang="en-US" altLang="ko-KR"/>
              <a:t>. 10</a:t>
            </a:r>
            <a:r>
              <a:rPr lang="ko-KR" altLang="en-US"/>
              <a:t>년간 연평균 </a:t>
            </a:r>
            <a:r>
              <a:rPr lang="en-US" altLang="ko-KR"/>
              <a:t>15.3%</a:t>
            </a:r>
            <a:r>
              <a:rPr lang="ko-KR" altLang="en-US"/>
              <a:t>씩 성장해왔다</a:t>
            </a:r>
            <a:r>
              <a:rPr lang="en-US" altLang="ko-KR"/>
              <a:t>. </a:t>
            </a:r>
            <a:r>
              <a:rPr lang="ko-KR" altLang="en-US"/>
              <a:t>특히 </a:t>
            </a:r>
            <a:r>
              <a:rPr lang="en-US" altLang="ko-KR"/>
              <a:t>2007</a:t>
            </a:r>
            <a:r>
              <a:rPr lang="ko-KR" altLang="en-US"/>
              <a:t>년부터 </a:t>
            </a:r>
            <a:r>
              <a:rPr lang="en-US" altLang="ko-KR"/>
              <a:t>2014</a:t>
            </a:r>
            <a:r>
              <a:rPr lang="ko-KR" altLang="en-US"/>
              <a:t>년 사이의 연평균 성장률은 무려 </a:t>
            </a:r>
            <a:r>
              <a:rPr lang="en-US" altLang="ko-KR"/>
              <a:t>49%</a:t>
            </a:r>
            <a:r>
              <a:rPr lang="ko-KR" altLang="en-US"/>
              <a:t>에 달했다</a:t>
            </a:r>
            <a:r>
              <a:rPr lang="en-US" altLang="ko-KR"/>
              <a:t>. </a:t>
            </a:r>
            <a:r>
              <a:rPr lang="ko-KR" altLang="en-US"/>
              <a:t>관세청 집계에 따르면</a:t>
            </a:r>
            <a:r>
              <a:rPr lang="en-US" altLang="ko-KR"/>
              <a:t>, 2014</a:t>
            </a:r>
            <a:r>
              <a:rPr lang="ko-KR" altLang="en-US"/>
              <a:t>년 커피 수입량은 약 </a:t>
            </a:r>
            <a:r>
              <a:rPr lang="en-US" altLang="ko-KR"/>
              <a:t>13</a:t>
            </a:r>
            <a:r>
              <a:rPr lang="ko-KR" altLang="en-US"/>
              <a:t>만</a:t>
            </a:r>
            <a:r>
              <a:rPr lang="en-US" altLang="ko-KR"/>
              <a:t>9000</a:t>
            </a:r>
            <a:r>
              <a:rPr lang="ko-KR" altLang="en-US"/>
              <a:t>톤</a:t>
            </a:r>
            <a:r>
              <a:rPr lang="en-US" altLang="ko-KR"/>
              <a:t>(5</a:t>
            </a:r>
            <a:r>
              <a:rPr lang="ko-KR" altLang="en-US"/>
              <a:t>억</a:t>
            </a:r>
            <a:r>
              <a:rPr lang="en-US" altLang="ko-KR"/>
              <a:t>9400</a:t>
            </a:r>
            <a:r>
              <a:rPr lang="ko-KR" altLang="en-US"/>
              <a:t>만 달러</a:t>
            </a:r>
            <a:r>
              <a:rPr lang="en-US" altLang="ko-KR"/>
              <a:t>)</a:t>
            </a:r>
            <a:r>
              <a:rPr lang="ko-KR" altLang="en-US"/>
              <a:t>으로 </a:t>
            </a:r>
            <a:r>
              <a:rPr lang="en-US" altLang="ko-KR"/>
              <a:t>2004</a:t>
            </a:r>
            <a:r>
              <a:rPr lang="ko-KR" altLang="en-US"/>
              <a:t>년보다 </a:t>
            </a:r>
            <a:r>
              <a:rPr lang="en-US" altLang="ko-KR"/>
              <a:t>3.6</a:t>
            </a:r>
            <a:r>
              <a:rPr lang="ko-KR" altLang="en-US"/>
              <a:t>배 증가했다</a:t>
            </a:r>
            <a:r>
              <a:rPr lang="en-US" altLang="ko-KR"/>
              <a:t>. </a:t>
            </a:r>
            <a:r>
              <a:rPr lang="ko-KR" altLang="en-US"/>
              <a:t>통계청에 따르면</a:t>
            </a:r>
            <a:r>
              <a:rPr lang="en-US" altLang="ko-KR"/>
              <a:t>, </a:t>
            </a:r>
            <a:r>
              <a:rPr lang="ko-KR" altLang="en-US"/>
              <a:t>전국 커피전문점은 </a:t>
            </a:r>
            <a:r>
              <a:rPr lang="en-US" altLang="ko-KR"/>
              <a:t>5</a:t>
            </a:r>
            <a:r>
              <a:rPr lang="ko-KR" altLang="en-US"/>
              <a:t>만개에 육박한다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2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048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8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39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3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0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59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8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2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2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9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3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0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1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0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4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5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097A-58AC-4BA3-B7E3-5CEE38A85376}" type="datetimeFigureOut">
              <a:rPr lang="ko-KR" altLang="en-US" smtClean="0"/>
              <a:t>2016-12-21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1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75327" y="-92546"/>
            <a:ext cx="9340056" cy="4032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/>
          </a:p>
        </p:txBody>
      </p:sp>
      <p:sp>
        <p:nvSpPr>
          <p:cNvPr id="15" name="평행 사변형 14"/>
          <p:cNvSpPr/>
          <p:nvPr/>
        </p:nvSpPr>
        <p:spPr>
          <a:xfrm>
            <a:off x="3491880" y="2889042"/>
            <a:ext cx="2169494" cy="363458"/>
          </a:xfrm>
          <a:prstGeom prst="parallelogram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53017" y="123478"/>
            <a:ext cx="1656184" cy="314604"/>
          </a:xfrm>
        </p:spPr>
        <p:txBody>
          <a:bodyPr>
            <a:no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12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모바일 프로그래밍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53017" y="397862"/>
            <a:ext cx="165618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9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박혜림 노아영</a:t>
            </a:r>
            <a:endParaRPr lang="en-US" altLang="ko-KR" sz="900" spc="-1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dist">
              <a:spcBef>
                <a:spcPts val="600"/>
              </a:spcBef>
            </a:pPr>
            <a:endParaRPr lang="en-US" altLang="ko-KR" sz="9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816061" y="360105"/>
            <a:ext cx="15572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각형 9"/>
          <p:cNvSpPr/>
          <p:nvPr/>
        </p:nvSpPr>
        <p:spPr>
          <a:xfrm rot="5400000">
            <a:off x="3807194" y="-269958"/>
            <a:ext cx="1529612" cy="1800200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2893259" y="2911653"/>
            <a:ext cx="3357481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teamProject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최종발표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2987824" y="2229287"/>
            <a:ext cx="3357481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rPr>
              <a:t>‘TeaTime’</a:t>
            </a:r>
            <a:endParaRPr lang="ko-KR" altLang="en-US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명조 520_TT" panose="02090603020101020101" pitchFamily="18" charset="-127"/>
              <a:ea typeface="Yoon 윤명조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83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4" t="5733" r="22994" b="9746"/>
          <a:stretch/>
        </p:blipFill>
        <p:spPr>
          <a:xfrm rot="21148224">
            <a:off x="159655" y="1048536"/>
            <a:ext cx="3211585" cy="210634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59632" y="1809322"/>
            <a:ext cx="2936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spc="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User Interface</a:t>
            </a:r>
            <a:endParaRPr lang="en-US" altLang="ko-KR" sz="3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Yoon 윤명조 530_TT" panose="02090603020101020101" pitchFamily="18" charset="-127"/>
              <a:ea typeface="Yoon 윤명조 530_TT" panose="0209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5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4763807" y="1293608"/>
            <a:ext cx="2078205" cy="3132348"/>
            <a:chOff x="4763807" y="1293608"/>
            <a:chExt cx="2078205" cy="3132348"/>
          </a:xfrm>
        </p:grpSpPr>
        <p:grpSp>
          <p:nvGrpSpPr>
            <p:cNvPr id="5" name="그룹 4"/>
            <p:cNvGrpSpPr/>
            <p:nvPr/>
          </p:nvGrpSpPr>
          <p:grpSpPr>
            <a:xfrm>
              <a:off x="4763807" y="1293608"/>
              <a:ext cx="2078205" cy="3132348"/>
              <a:chOff x="4763807" y="1293608"/>
              <a:chExt cx="2078205" cy="3132348"/>
            </a:xfrm>
          </p:grpSpPr>
          <p:cxnSp>
            <p:nvCxnSpPr>
              <p:cNvPr id="19" name="직선 연결선 18"/>
              <p:cNvCxnSpPr/>
              <p:nvPr/>
            </p:nvCxnSpPr>
            <p:spPr>
              <a:xfrm>
                <a:off x="6804248" y="2571750"/>
                <a:ext cx="0" cy="28803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그림 11" descr="아이폰2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63807" y="1293608"/>
                <a:ext cx="2078205" cy="3132348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183" y="1707364"/>
              <a:ext cx="1416264" cy="2304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12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4" t="5733" r="22994" b="9746"/>
          <a:stretch/>
        </p:blipFill>
        <p:spPr>
          <a:xfrm rot="21148224">
            <a:off x="159655" y="1048536"/>
            <a:ext cx="3211585" cy="210634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59632" y="1809322"/>
            <a:ext cx="2936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spc="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User Interface</a:t>
            </a:r>
            <a:endParaRPr lang="en-US" altLang="ko-KR" sz="3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Yoon 윤명조 530_TT" panose="02090603020101020101" pitchFamily="18" charset="-127"/>
              <a:ea typeface="Yoon 윤명조 530_TT" panose="0209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5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4763807" y="1293608"/>
            <a:ext cx="2078205" cy="3132348"/>
            <a:chOff x="4763807" y="1293608"/>
            <a:chExt cx="2078205" cy="313234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아이폰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3807" y="1293608"/>
              <a:ext cx="2078205" cy="313234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217" y="1742430"/>
              <a:ext cx="1397383" cy="2269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000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4" t="5733" r="22994" b="9746"/>
          <a:stretch/>
        </p:blipFill>
        <p:spPr>
          <a:xfrm rot="21148224">
            <a:off x="159655" y="1048536"/>
            <a:ext cx="3211585" cy="210634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59632" y="1809322"/>
            <a:ext cx="2936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spc="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User Interface</a:t>
            </a:r>
            <a:endParaRPr lang="en-US" altLang="ko-KR" sz="3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Yoon 윤명조 530_TT" panose="02090603020101020101" pitchFamily="18" charset="-127"/>
              <a:ea typeface="Yoon 윤명조 530_TT" panose="0209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5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4763807" y="1293608"/>
            <a:ext cx="2078205" cy="3132348"/>
            <a:chOff x="4763807" y="1293608"/>
            <a:chExt cx="2078205" cy="3132348"/>
          </a:xfrm>
        </p:grpSpPr>
        <p:grpSp>
          <p:nvGrpSpPr>
            <p:cNvPr id="5" name="그룹 4"/>
            <p:cNvGrpSpPr/>
            <p:nvPr/>
          </p:nvGrpSpPr>
          <p:grpSpPr>
            <a:xfrm>
              <a:off x="4763807" y="1293608"/>
              <a:ext cx="2078205" cy="3132348"/>
              <a:chOff x="4763807" y="1293608"/>
              <a:chExt cx="2078205" cy="3132348"/>
            </a:xfrm>
          </p:grpSpPr>
          <p:cxnSp>
            <p:nvCxnSpPr>
              <p:cNvPr id="19" name="직선 연결선 18"/>
              <p:cNvCxnSpPr/>
              <p:nvPr/>
            </p:nvCxnSpPr>
            <p:spPr>
              <a:xfrm>
                <a:off x="6804248" y="2571750"/>
                <a:ext cx="0" cy="28803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그림 11" descr="아이폰2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63807" y="1293608"/>
                <a:ext cx="2078205" cy="3132348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095" y="1689072"/>
              <a:ext cx="1407352" cy="2341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549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4" t="5733" r="22994" b="9746"/>
          <a:stretch/>
        </p:blipFill>
        <p:spPr>
          <a:xfrm rot="21148224">
            <a:off x="159655" y="1048536"/>
            <a:ext cx="3211585" cy="210634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59632" y="1809322"/>
            <a:ext cx="2936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spc="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User Interface</a:t>
            </a:r>
            <a:endParaRPr lang="en-US" altLang="ko-KR" sz="3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Yoon 윤명조 530_TT" panose="02090603020101020101" pitchFamily="18" charset="-127"/>
              <a:ea typeface="Yoon 윤명조 530_TT" panose="02090603020101020101" pitchFamily="18" charset="-127"/>
            </a:endParaRPr>
          </a:p>
        </p:txBody>
      </p:sp>
      <p:pic>
        <p:nvPicPr>
          <p:cNvPr id="12" name="그림 11" descr="아이폰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3807" y="1293608"/>
            <a:ext cx="2078205" cy="3132348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5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65" y="1778827"/>
            <a:ext cx="1404751" cy="22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4" t="5733" r="22994" b="9746"/>
          <a:stretch/>
        </p:blipFill>
        <p:spPr>
          <a:xfrm rot="21148224">
            <a:off x="159655" y="1048536"/>
            <a:ext cx="3211585" cy="210634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59632" y="1809322"/>
            <a:ext cx="2936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spc="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User Interface</a:t>
            </a:r>
            <a:endParaRPr lang="en-US" altLang="ko-KR" sz="3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Yoon 윤명조 530_TT" panose="02090603020101020101" pitchFamily="18" charset="-127"/>
              <a:ea typeface="Yoon 윤명조 530_TT" panose="0209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5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4763807" y="1293608"/>
            <a:ext cx="2078205" cy="3132348"/>
            <a:chOff x="4763807" y="1293608"/>
            <a:chExt cx="2078205" cy="313234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아이폰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3807" y="1293608"/>
              <a:ext cx="2078205" cy="313234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789" y="1789363"/>
              <a:ext cx="1413427" cy="2222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796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4" t="5733" r="22994" b="9746"/>
          <a:stretch/>
        </p:blipFill>
        <p:spPr>
          <a:xfrm rot="21148224">
            <a:off x="159655" y="1048536"/>
            <a:ext cx="3211585" cy="210634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59632" y="1809322"/>
            <a:ext cx="2936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spc="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User Interface</a:t>
            </a:r>
            <a:endParaRPr lang="en-US" altLang="ko-KR" sz="3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Yoon 윤명조 530_TT" panose="02090603020101020101" pitchFamily="18" charset="-127"/>
              <a:ea typeface="Yoon 윤명조 530_TT" panose="0209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5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4763807" y="1293608"/>
            <a:ext cx="2078205" cy="3132348"/>
            <a:chOff x="4763807" y="1293608"/>
            <a:chExt cx="2078205" cy="313234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아이폰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3807" y="1293608"/>
              <a:ext cx="2078205" cy="313234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789" y="1789363"/>
              <a:ext cx="1413427" cy="2222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95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144045" y="4638537"/>
            <a:ext cx="4590510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[ TeaTime </a:t>
            </a:r>
            <a:r>
              <a:rPr lang="ko-KR" altLang="en-US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흐름도</a:t>
            </a: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]</a:t>
            </a:r>
            <a:endParaRPr lang="en-US" altLang="ko-KR" sz="1600" kern="0" spc="-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1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961304" y="1761964"/>
            <a:ext cx="7423245" cy="2407991"/>
            <a:chOff x="821163" y="1625907"/>
            <a:chExt cx="7423245" cy="2407991"/>
          </a:xfrm>
        </p:grpSpPr>
        <p:cxnSp>
          <p:nvCxnSpPr>
            <p:cNvPr id="28" name="직선 연결선 27"/>
            <p:cNvCxnSpPr>
              <a:stCxn id="52" idx="3"/>
            </p:cNvCxnSpPr>
            <p:nvPr/>
          </p:nvCxnSpPr>
          <p:spPr>
            <a:xfrm flipH="1" flipV="1">
              <a:off x="3487928" y="3035965"/>
              <a:ext cx="801403" cy="58747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0" idx="3"/>
            </p:cNvCxnSpPr>
            <p:nvPr/>
          </p:nvCxnSpPr>
          <p:spPr>
            <a:xfrm flipV="1">
              <a:off x="2729303" y="3038235"/>
              <a:ext cx="758625" cy="58594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62" idx="0"/>
            </p:cNvCxnSpPr>
            <p:nvPr/>
          </p:nvCxnSpPr>
          <p:spPr>
            <a:xfrm flipH="1">
              <a:off x="202404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/>
            <p:cNvGrpSpPr/>
            <p:nvPr/>
          </p:nvGrpSpPr>
          <p:grpSpPr>
            <a:xfrm>
              <a:off x="821163" y="1625907"/>
              <a:ext cx="1202880" cy="409723"/>
              <a:chOff x="3105096" y="3895225"/>
              <a:chExt cx="1631863" cy="359730"/>
            </a:xfrm>
          </p:grpSpPr>
          <p:sp>
            <p:nvSpPr>
              <p:cNvPr id="6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460319" y="3926467"/>
                <a:ext cx="117001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Splash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886488" y="1625907"/>
              <a:ext cx="1202880" cy="409723"/>
              <a:chOff x="3105096" y="3895225"/>
              <a:chExt cx="1631863" cy="359730"/>
            </a:xfrm>
          </p:grpSpPr>
          <p:sp>
            <p:nvSpPr>
              <p:cNvPr id="6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499110" y="3941766"/>
                <a:ext cx="973321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Main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2" name="직선 연결선 41"/>
            <p:cNvCxnSpPr/>
            <p:nvPr/>
          </p:nvCxnSpPr>
          <p:spPr>
            <a:xfrm flipH="1">
              <a:off x="410156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4951813" y="1625907"/>
              <a:ext cx="1724890" cy="409723"/>
              <a:chOff x="3088552" y="3895225"/>
              <a:chExt cx="2340037" cy="359730"/>
            </a:xfrm>
          </p:grpSpPr>
          <p:sp>
            <p:nvSpPr>
              <p:cNvPr id="58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088552" y="3926467"/>
                <a:ext cx="234003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 + List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H="1">
              <a:off x="617908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/>
            <p:cNvGrpSpPr/>
            <p:nvPr/>
          </p:nvGrpSpPr>
          <p:grpSpPr>
            <a:xfrm>
              <a:off x="7041528" y="1625907"/>
              <a:ext cx="1202880" cy="409723"/>
              <a:chOff x="3105096" y="3895225"/>
              <a:chExt cx="1631863" cy="359730"/>
            </a:xfrm>
          </p:grpSpPr>
          <p:sp>
            <p:nvSpPr>
              <p:cNvPr id="56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19473" y="3926467"/>
                <a:ext cx="121763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2886488" y="2643759"/>
              <a:ext cx="1202880" cy="410091"/>
              <a:chOff x="3105096" y="3895225"/>
              <a:chExt cx="1631863" cy="360053"/>
            </a:xfrm>
          </p:grpSpPr>
          <p:sp>
            <p:nvSpPr>
              <p:cNvPr id="54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482173" y="3958033"/>
                <a:ext cx="108720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Menu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7" name="직선 연결선 46"/>
            <p:cNvCxnSpPr>
              <a:stCxn id="54" idx="3"/>
              <a:endCxn id="60" idx="1"/>
            </p:cNvCxnSpPr>
            <p:nvPr/>
          </p:nvCxnSpPr>
          <p:spPr>
            <a:xfrm flipV="1">
              <a:off x="3487928" y="2035630"/>
              <a:ext cx="0" cy="60812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>
              <a:off x="3687891" y="3623439"/>
              <a:ext cx="1202880" cy="409723"/>
              <a:chOff x="3105096" y="3895225"/>
              <a:chExt cx="1631863" cy="359730"/>
            </a:xfrm>
          </p:grpSpPr>
          <p:sp>
            <p:nvSpPr>
              <p:cNvPr id="5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350885" y="3957710"/>
                <a:ext cx="1386074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Calendar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127863" y="3624175"/>
              <a:ext cx="1202880" cy="409723"/>
              <a:chOff x="3105096" y="3895225"/>
              <a:chExt cx="1631863" cy="359730"/>
            </a:xfrm>
          </p:grpSpPr>
          <p:sp>
            <p:nvSpPr>
              <p:cNvPr id="5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201162" y="3957064"/>
                <a:ext cx="1439732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Bookmark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12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144045" y="4638537"/>
            <a:ext cx="4590510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[ TeaTime </a:t>
            </a:r>
            <a:r>
              <a:rPr lang="ko-KR" altLang="en-US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흐름도</a:t>
            </a: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]</a:t>
            </a:r>
            <a:endParaRPr lang="en-US" altLang="ko-KR" sz="1600" kern="0" spc="-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1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961304" y="1761964"/>
            <a:ext cx="7423245" cy="2407991"/>
            <a:chOff x="821163" y="1625907"/>
            <a:chExt cx="7423245" cy="2407991"/>
          </a:xfrm>
        </p:grpSpPr>
        <p:cxnSp>
          <p:nvCxnSpPr>
            <p:cNvPr id="28" name="직선 연결선 27"/>
            <p:cNvCxnSpPr>
              <a:stCxn id="52" idx="3"/>
            </p:cNvCxnSpPr>
            <p:nvPr/>
          </p:nvCxnSpPr>
          <p:spPr>
            <a:xfrm flipH="1" flipV="1">
              <a:off x="3487928" y="3035965"/>
              <a:ext cx="801403" cy="58747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0" idx="3"/>
            </p:cNvCxnSpPr>
            <p:nvPr/>
          </p:nvCxnSpPr>
          <p:spPr>
            <a:xfrm flipV="1">
              <a:off x="2729303" y="3038235"/>
              <a:ext cx="758625" cy="58594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62" idx="0"/>
            </p:cNvCxnSpPr>
            <p:nvPr/>
          </p:nvCxnSpPr>
          <p:spPr>
            <a:xfrm flipH="1">
              <a:off x="202404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/>
            <p:cNvGrpSpPr/>
            <p:nvPr/>
          </p:nvGrpSpPr>
          <p:grpSpPr>
            <a:xfrm>
              <a:off x="821163" y="1625907"/>
              <a:ext cx="1202880" cy="409723"/>
              <a:chOff x="3105096" y="3895225"/>
              <a:chExt cx="1631863" cy="359730"/>
            </a:xfrm>
          </p:grpSpPr>
          <p:sp>
            <p:nvSpPr>
              <p:cNvPr id="6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460319" y="3926467"/>
                <a:ext cx="117001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Splash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886488" y="1625907"/>
              <a:ext cx="1202880" cy="409723"/>
              <a:chOff x="3105096" y="3895225"/>
              <a:chExt cx="1631863" cy="359730"/>
            </a:xfrm>
          </p:grpSpPr>
          <p:sp>
            <p:nvSpPr>
              <p:cNvPr id="6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499110" y="3941766"/>
                <a:ext cx="973321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Main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2" name="직선 연결선 41"/>
            <p:cNvCxnSpPr/>
            <p:nvPr/>
          </p:nvCxnSpPr>
          <p:spPr>
            <a:xfrm flipH="1">
              <a:off x="410156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4951813" y="1625907"/>
              <a:ext cx="1724890" cy="409723"/>
              <a:chOff x="3088552" y="3895225"/>
              <a:chExt cx="2340037" cy="359730"/>
            </a:xfrm>
          </p:grpSpPr>
          <p:sp>
            <p:nvSpPr>
              <p:cNvPr id="58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088552" y="3926467"/>
                <a:ext cx="234003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 + List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H="1">
              <a:off x="617908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/>
            <p:cNvGrpSpPr/>
            <p:nvPr/>
          </p:nvGrpSpPr>
          <p:grpSpPr>
            <a:xfrm>
              <a:off x="7041528" y="1625907"/>
              <a:ext cx="1202880" cy="409723"/>
              <a:chOff x="3105096" y="3895225"/>
              <a:chExt cx="1631863" cy="359730"/>
            </a:xfrm>
          </p:grpSpPr>
          <p:sp>
            <p:nvSpPr>
              <p:cNvPr id="56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19473" y="3926467"/>
                <a:ext cx="121763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2886488" y="2643759"/>
              <a:ext cx="1202880" cy="410091"/>
              <a:chOff x="3105096" y="3895225"/>
              <a:chExt cx="1631863" cy="360053"/>
            </a:xfrm>
          </p:grpSpPr>
          <p:sp>
            <p:nvSpPr>
              <p:cNvPr id="54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482173" y="3958033"/>
                <a:ext cx="108720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Menu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7" name="직선 연결선 46"/>
            <p:cNvCxnSpPr>
              <a:stCxn id="54" idx="3"/>
              <a:endCxn id="60" idx="1"/>
            </p:cNvCxnSpPr>
            <p:nvPr/>
          </p:nvCxnSpPr>
          <p:spPr>
            <a:xfrm flipV="1">
              <a:off x="3487928" y="2035630"/>
              <a:ext cx="0" cy="60812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>
              <a:off x="3687891" y="3623439"/>
              <a:ext cx="1202880" cy="409723"/>
              <a:chOff x="3105096" y="3895225"/>
              <a:chExt cx="1631863" cy="359730"/>
            </a:xfrm>
          </p:grpSpPr>
          <p:sp>
            <p:nvSpPr>
              <p:cNvPr id="5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350885" y="3957710"/>
                <a:ext cx="1386074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Calendar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127863" y="3624175"/>
              <a:ext cx="1202880" cy="409723"/>
              <a:chOff x="3105096" y="3895225"/>
              <a:chExt cx="1631863" cy="359730"/>
            </a:xfrm>
          </p:grpSpPr>
          <p:sp>
            <p:nvSpPr>
              <p:cNvPr id="5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201162" y="3957064"/>
                <a:ext cx="1439732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Bookmark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-113947" y="1147310"/>
            <a:ext cx="9294459" cy="3600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1200" y="1760400"/>
            <a:ext cx="6220469" cy="1243700"/>
            <a:chOff x="961200" y="1760400"/>
            <a:chExt cx="6220469" cy="1243700"/>
          </a:xfrm>
        </p:grpSpPr>
        <p:sp>
          <p:nvSpPr>
            <p:cNvPr id="76" name="양쪽 모서리가 잘린 사각형 8"/>
            <p:cNvSpPr/>
            <p:nvPr/>
          </p:nvSpPr>
          <p:spPr>
            <a:xfrm>
              <a:off x="961200" y="1760400"/>
              <a:ext cx="1202880" cy="409723"/>
            </a:xfrm>
            <a:prstGeom prst="snip2SameRect">
              <a:avLst/>
            </a:prstGeom>
            <a:solidFill>
              <a:schemeClr val="bg1">
                <a:lumMod val="9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23042" y="1795984"/>
              <a:ext cx="8624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6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Splash</a:t>
              </a:r>
              <a:endParaRPr lang="en-US" altLang="ko-KR" spc="-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583107" y="1803771"/>
              <a:ext cx="459856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6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로딩화면</a:t>
              </a:r>
              <a:endPara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처음 액티비티 생성시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불려진다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.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Handler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사용 </a:t>
              </a:r>
            </a:p>
            <a:p>
              <a:pPr fontAlgn="base"/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   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: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1000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밀리초 뒤에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MainActivity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를 실행하고 종료한다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.   </a:t>
              </a:r>
            </a:p>
            <a:p>
              <a:pPr fontAlgn="base"/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      (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postDelayed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함수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)</a:t>
              </a:r>
              <a:endParaRPr lang="en-US" altLang="ko-KR" sz="1600" spc="-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41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144045" y="4638537"/>
            <a:ext cx="4590510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[ TeaTime </a:t>
            </a:r>
            <a:r>
              <a:rPr lang="ko-KR" altLang="en-US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흐름도</a:t>
            </a: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]</a:t>
            </a:r>
            <a:endParaRPr lang="en-US" altLang="ko-KR" sz="1600" kern="0" spc="-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1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961304" y="1761964"/>
            <a:ext cx="7423245" cy="2407991"/>
            <a:chOff x="821163" y="1625907"/>
            <a:chExt cx="7423245" cy="2407991"/>
          </a:xfrm>
        </p:grpSpPr>
        <p:cxnSp>
          <p:nvCxnSpPr>
            <p:cNvPr id="28" name="직선 연결선 27"/>
            <p:cNvCxnSpPr>
              <a:stCxn id="52" idx="3"/>
            </p:cNvCxnSpPr>
            <p:nvPr/>
          </p:nvCxnSpPr>
          <p:spPr>
            <a:xfrm flipH="1" flipV="1">
              <a:off x="3487928" y="3035965"/>
              <a:ext cx="801403" cy="58747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0" idx="3"/>
            </p:cNvCxnSpPr>
            <p:nvPr/>
          </p:nvCxnSpPr>
          <p:spPr>
            <a:xfrm flipV="1">
              <a:off x="2729303" y="3038235"/>
              <a:ext cx="758625" cy="58594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62" idx="0"/>
            </p:cNvCxnSpPr>
            <p:nvPr/>
          </p:nvCxnSpPr>
          <p:spPr>
            <a:xfrm flipH="1">
              <a:off x="202404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/>
            <p:cNvGrpSpPr/>
            <p:nvPr/>
          </p:nvGrpSpPr>
          <p:grpSpPr>
            <a:xfrm>
              <a:off x="821163" y="1625907"/>
              <a:ext cx="1202880" cy="409723"/>
              <a:chOff x="3105096" y="3895225"/>
              <a:chExt cx="1631863" cy="359730"/>
            </a:xfrm>
          </p:grpSpPr>
          <p:sp>
            <p:nvSpPr>
              <p:cNvPr id="6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460319" y="3926467"/>
                <a:ext cx="117001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Splash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886488" y="1625907"/>
              <a:ext cx="1202880" cy="409723"/>
              <a:chOff x="3105096" y="3895225"/>
              <a:chExt cx="1631863" cy="359730"/>
            </a:xfrm>
          </p:grpSpPr>
          <p:sp>
            <p:nvSpPr>
              <p:cNvPr id="6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499110" y="3941766"/>
                <a:ext cx="973321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Main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2" name="직선 연결선 41"/>
            <p:cNvCxnSpPr/>
            <p:nvPr/>
          </p:nvCxnSpPr>
          <p:spPr>
            <a:xfrm flipH="1">
              <a:off x="410156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4951813" y="1625907"/>
              <a:ext cx="1724890" cy="409723"/>
              <a:chOff x="3088552" y="3895225"/>
              <a:chExt cx="2340037" cy="359730"/>
            </a:xfrm>
          </p:grpSpPr>
          <p:sp>
            <p:nvSpPr>
              <p:cNvPr id="58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088552" y="3926467"/>
                <a:ext cx="234003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 + List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H="1">
              <a:off x="617908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/>
            <p:cNvGrpSpPr/>
            <p:nvPr/>
          </p:nvGrpSpPr>
          <p:grpSpPr>
            <a:xfrm>
              <a:off x="7041528" y="1625907"/>
              <a:ext cx="1202880" cy="409723"/>
              <a:chOff x="3105096" y="3895225"/>
              <a:chExt cx="1631863" cy="359730"/>
            </a:xfrm>
          </p:grpSpPr>
          <p:sp>
            <p:nvSpPr>
              <p:cNvPr id="56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19473" y="3926467"/>
                <a:ext cx="121763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2886488" y="2643759"/>
              <a:ext cx="1202880" cy="410091"/>
              <a:chOff x="3105096" y="3895225"/>
              <a:chExt cx="1631863" cy="360053"/>
            </a:xfrm>
          </p:grpSpPr>
          <p:sp>
            <p:nvSpPr>
              <p:cNvPr id="54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482173" y="3958033"/>
                <a:ext cx="108720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Menu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7" name="직선 연결선 46"/>
            <p:cNvCxnSpPr>
              <a:stCxn id="54" idx="3"/>
              <a:endCxn id="60" idx="1"/>
            </p:cNvCxnSpPr>
            <p:nvPr/>
          </p:nvCxnSpPr>
          <p:spPr>
            <a:xfrm flipV="1">
              <a:off x="3487928" y="2035630"/>
              <a:ext cx="0" cy="60812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>
              <a:off x="3687891" y="3623439"/>
              <a:ext cx="1202880" cy="409723"/>
              <a:chOff x="3105096" y="3895225"/>
              <a:chExt cx="1631863" cy="359730"/>
            </a:xfrm>
          </p:grpSpPr>
          <p:sp>
            <p:nvSpPr>
              <p:cNvPr id="5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350885" y="3957710"/>
                <a:ext cx="1386074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Calendar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127863" y="3624175"/>
              <a:ext cx="1202880" cy="409723"/>
              <a:chOff x="3105096" y="3895225"/>
              <a:chExt cx="1631863" cy="359730"/>
            </a:xfrm>
          </p:grpSpPr>
          <p:sp>
            <p:nvSpPr>
              <p:cNvPr id="5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201162" y="3957064"/>
                <a:ext cx="1439732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Bookmark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-113947" y="1147310"/>
            <a:ext cx="9294459" cy="3600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316961" y="1813409"/>
            <a:ext cx="717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Main</a:t>
            </a:r>
            <a:endParaRPr lang="en-US" altLang="ko-KR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26525" y="1760400"/>
            <a:ext cx="5649931" cy="1628089"/>
            <a:chOff x="3026525" y="1760400"/>
            <a:chExt cx="5649931" cy="1628089"/>
          </a:xfrm>
        </p:grpSpPr>
        <p:sp>
          <p:nvSpPr>
            <p:cNvPr id="79" name="양쪽 모서리가 잘린 사각형 8"/>
            <p:cNvSpPr/>
            <p:nvPr/>
          </p:nvSpPr>
          <p:spPr>
            <a:xfrm>
              <a:off x="3026525" y="1760400"/>
              <a:ext cx="1202880" cy="409723"/>
            </a:xfrm>
            <a:prstGeom prst="snip2SameRect">
              <a:avLst/>
            </a:prstGeom>
            <a:solidFill>
              <a:schemeClr val="bg1">
                <a:lumMod val="9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691296" y="1788051"/>
              <a:ext cx="3985160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구성요소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: Navigation drawer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gridview</a:t>
              </a:r>
              <a:endPara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6.0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버전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permission check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custom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gridview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사용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-&gt; brand, brandAdapter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생성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brand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: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브랜드로고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브랜드이름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</a:t>
              </a:r>
            </a:p>
            <a:p>
              <a:pPr fontAlgn="base"/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   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브랜드영어이름</a:t>
              </a:r>
              <a:endPara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즐겨찾기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기록보기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브랜드별 </a:t>
              </a:r>
              <a:endPara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fontAlgn="base"/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  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상품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음료 화면으로 이동 할 수 있다</a:t>
              </a:r>
              <a:endParaRPr lang="en-US" altLang="ko-KR" sz="1400" spc="-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3316857" y="1811845"/>
            <a:ext cx="717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Main</a:t>
            </a:r>
            <a:endParaRPr lang="en-US" altLang="ko-KR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1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144045" y="4638537"/>
            <a:ext cx="4590510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[ TeaTime </a:t>
            </a:r>
            <a:r>
              <a:rPr lang="ko-KR" altLang="en-US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흐름도</a:t>
            </a: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]</a:t>
            </a:r>
            <a:endParaRPr lang="en-US" altLang="ko-KR" sz="1600" kern="0" spc="-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1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961304" y="1761964"/>
            <a:ext cx="7423245" cy="2407991"/>
            <a:chOff x="821163" y="1625907"/>
            <a:chExt cx="7423245" cy="2407991"/>
          </a:xfrm>
        </p:grpSpPr>
        <p:cxnSp>
          <p:nvCxnSpPr>
            <p:cNvPr id="28" name="직선 연결선 27"/>
            <p:cNvCxnSpPr>
              <a:stCxn id="52" idx="3"/>
            </p:cNvCxnSpPr>
            <p:nvPr/>
          </p:nvCxnSpPr>
          <p:spPr>
            <a:xfrm flipH="1" flipV="1">
              <a:off x="3487928" y="3035965"/>
              <a:ext cx="801403" cy="58747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0" idx="3"/>
            </p:cNvCxnSpPr>
            <p:nvPr/>
          </p:nvCxnSpPr>
          <p:spPr>
            <a:xfrm flipV="1">
              <a:off x="2729303" y="3038235"/>
              <a:ext cx="758625" cy="58594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62" idx="0"/>
            </p:cNvCxnSpPr>
            <p:nvPr/>
          </p:nvCxnSpPr>
          <p:spPr>
            <a:xfrm flipH="1">
              <a:off x="202404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/>
            <p:cNvGrpSpPr/>
            <p:nvPr/>
          </p:nvGrpSpPr>
          <p:grpSpPr>
            <a:xfrm>
              <a:off x="821163" y="1625907"/>
              <a:ext cx="1202880" cy="409723"/>
              <a:chOff x="3105096" y="3895225"/>
              <a:chExt cx="1631863" cy="359730"/>
            </a:xfrm>
          </p:grpSpPr>
          <p:sp>
            <p:nvSpPr>
              <p:cNvPr id="6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460319" y="3926467"/>
                <a:ext cx="117001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Splash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886488" y="1625907"/>
              <a:ext cx="1202880" cy="409723"/>
              <a:chOff x="3105096" y="3895225"/>
              <a:chExt cx="1631863" cy="359730"/>
            </a:xfrm>
          </p:grpSpPr>
          <p:sp>
            <p:nvSpPr>
              <p:cNvPr id="6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499110" y="3941766"/>
                <a:ext cx="973321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Main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2" name="직선 연결선 41"/>
            <p:cNvCxnSpPr/>
            <p:nvPr/>
          </p:nvCxnSpPr>
          <p:spPr>
            <a:xfrm flipH="1">
              <a:off x="410156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4951813" y="1625907"/>
              <a:ext cx="1724890" cy="409723"/>
              <a:chOff x="3088552" y="3895225"/>
              <a:chExt cx="2340037" cy="359730"/>
            </a:xfrm>
          </p:grpSpPr>
          <p:sp>
            <p:nvSpPr>
              <p:cNvPr id="58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088552" y="3926467"/>
                <a:ext cx="234003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 + List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H="1">
              <a:off x="617908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/>
            <p:cNvGrpSpPr/>
            <p:nvPr/>
          </p:nvGrpSpPr>
          <p:grpSpPr>
            <a:xfrm>
              <a:off x="7041528" y="1625907"/>
              <a:ext cx="1202880" cy="409723"/>
              <a:chOff x="3105096" y="3895225"/>
              <a:chExt cx="1631863" cy="359730"/>
            </a:xfrm>
          </p:grpSpPr>
          <p:sp>
            <p:nvSpPr>
              <p:cNvPr id="56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19473" y="3926467"/>
                <a:ext cx="121763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2886488" y="2643759"/>
              <a:ext cx="1202880" cy="410091"/>
              <a:chOff x="3105096" y="3895225"/>
              <a:chExt cx="1631863" cy="360053"/>
            </a:xfrm>
          </p:grpSpPr>
          <p:sp>
            <p:nvSpPr>
              <p:cNvPr id="54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482173" y="3958033"/>
                <a:ext cx="108720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Menu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7" name="직선 연결선 46"/>
            <p:cNvCxnSpPr>
              <a:stCxn id="54" idx="3"/>
              <a:endCxn id="60" idx="1"/>
            </p:cNvCxnSpPr>
            <p:nvPr/>
          </p:nvCxnSpPr>
          <p:spPr>
            <a:xfrm flipV="1">
              <a:off x="3487928" y="2035630"/>
              <a:ext cx="0" cy="60812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>
              <a:off x="3687891" y="3623439"/>
              <a:ext cx="1202880" cy="409723"/>
              <a:chOff x="3105096" y="3895225"/>
              <a:chExt cx="1631863" cy="359730"/>
            </a:xfrm>
          </p:grpSpPr>
          <p:sp>
            <p:nvSpPr>
              <p:cNvPr id="5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350885" y="3957710"/>
                <a:ext cx="1386074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Calendar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127863" y="3624175"/>
              <a:ext cx="1202880" cy="409723"/>
              <a:chOff x="3105096" y="3895225"/>
              <a:chExt cx="1631863" cy="359730"/>
            </a:xfrm>
          </p:grpSpPr>
          <p:sp>
            <p:nvSpPr>
              <p:cNvPr id="5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201162" y="3957064"/>
                <a:ext cx="1439732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Bookmark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-113947" y="1147310"/>
            <a:ext cx="9294459" cy="3600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091850" y="1795984"/>
            <a:ext cx="17248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Product + List</a:t>
            </a:r>
            <a:endParaRPr lang="en-US" altLang="ko-KR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6815" y="1574080"/>
            <a:ext cx="6537953" cy="2893100"/>
            <a:chOff x="379957" y="1592535"/>
            <a:chExt cx="6537953" cy="2893100"/>
          </a:xfrm>
        </p:grpSpPr>
        <p:sp>
          <p:nvSpPr>
            <p:cNvPr id="83" name="양쪽 모서리가 잘린 사각형 8"/>
            <p:cNvSpPr/>
            <p:nvPr/>
          </p:nvSpPr>
          <p:spPr>
            <a:xfrm>
              <a:off x="5104045" y="1760400"/>
              <a:ext cx="1202880" cy="409723"/>
            </a:xfrm>
            <a:prstGeom prst="snip2SameRect">
              <a:avLst/>
            </a:prstGeom>
            <a:solidFill>
              <a:schemeClr val="bg1">
                <a:lumMod val="9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379957" y="1592535"/>
              <a:ext cx="6537953" cy="2893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구성요소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: Navigation drawer, recyclerview, option menu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옵션 메뉴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: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음료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목록 정렬하기</a:t>
              </a:r>
              <a:endPara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fontAlgn="base"/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                      (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가나다순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가격순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칼로리순을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각각 </a:t>
              </a:r>
              <a:endPara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fontAlgn="base"/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                               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오름차순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내림차순으로 정렬가능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)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listview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보다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customizing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이 더 용이하다고 하여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recyclerview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이용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custom recyclerview -&gt; (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class) ProductListAdapter, product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			      RecyclerTouchListener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     		      (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Interface)ClickListenr 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product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: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브랜드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상품명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가격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칼로리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브랜드별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상품 목록은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text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파일을 읽어오는 방식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이용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.</a:t>
              </a:r>
            </a:p>
            <a:p>
              <a:pPr fontAlgn="base"/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     (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text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파일은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aasets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폴더 하위에 위치함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)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상품이미지 </a:t>
              </a: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=&gt;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제품 이미지가 너무 많아서 리사이징에서 헤매서 못하게됨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altLang="ko-KR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Item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클릭 시 상품 </a:t>
              </a:r>
              <a:r>
                <a:rPr lang="ko-KR" altLang="en-US" sz="140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상세화면으로 넘어감</a:t>
              </a:r>
              <a:endParaRPr lang="en-US" altLang="ko-KR" sz="1600" spc="-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5090809" y="1794420"/>
            <a:ext cx="17248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Product + List</a:t>
            </a:r>
            <a:endParaRPr lang="en-US" altLang="ko-KR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24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 rot="16200000">
            <a:off x="-3134196" y="1636985"/>
            <a:ext cx="5832648" cy="3237682"/>
          </a:xfrm>
          <a:prstGeom prst="roundRect">
            <a:avLst>
              <a:gd name="adj" fmla="val 2226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5400000">
            <a:off x="-759140" y="2084400"/>
            <a:ext cx="3776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spc="6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Contents</a:t>
            </a:r>
            <a:endParaRPr lang="ko-KR" altLang="en-US" sz="6000" spc="6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411760" y="1162070"/>
            <a:ext cx="6732240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411760" y="1851670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411760" y="2499742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411760" y="3147814"/>
            <a:ext cx="673224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2411760" y="1347614"/>
            <a:ext cx="323812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3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01 </a:t>
            </a:r>
            <a:r>
              <a:rPr lang="ko-KR" altLang="en-US" sz="1300" spc="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400" spc="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300" spc="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개요</a:t>
            </a:r>
            <a:endParaRPr lang="ko-KR" altLang="en-US" sz="13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11760" y="1995686"/>
            <a:ext cx="403244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02 </a:t>
            </a:r>
            <a:r>
              <a:rPr lang="ko-KR" altLang="en-US" sz="1400" spc="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400" spc="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400" spc="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endParaRPr lang="ko-KR" altLang="en-US" sz="10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411760" y="2613162"/>
            <a:ext cx="4680520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03 </a:t>
            </a:r>
            <a:r>
              <a:rPr lang="ko-KR" altLang="en-US" sz="1400" spc="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400" spc="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400" spc="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기능</a:t>
            </a:r>
            <a:endParaRPr lang="ko-KR" altLang="en-US" sz="10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411760" y="3257405"/>
            <a:ext cx="388843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6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04 </a:t>
            </a:r>
            <a:r>
              <a:rPr lang="ko-KR" altLang="en-US" sz="1400" spc="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400" spc="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400" spc="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시연</a:t>
            </a:r>
            <a:endParaRPr lang="ko-KR" altLang="en-US" sz="10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78023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144045" y="4638537"/>
            <a:ext cx="4590510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[ TeaTime </a:t>
            </a:r>
            <a:r>
              <a:rPr lang="ko-KR" altLang="en-US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흐름도</a:t>
            </a: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]</a:t>
            </a:r>
            <a:endParaRPr lang="en-US" altLang="ko-KR" sz="1600" kern="0" spc="-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1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961304" y="1761964"/>
            <a:ext cx="7423245" cy="2407991"/>
            <a:chOff x="821163" y="1625907"/>
            <a:chExt cx="7423245" cy="2407991"/>
          </a:xfrm>
        </p:grpSpPr>
        <p:cxnSp>
          <p:nvCxnSpPr>
            <p:cNvPr id="28" name="직선 연결선 27"/>
            <p:cNvCxnSpPr>
              <a:stCxn id="52" idx="3"/>
            </p:cNvCxnSpPr>
            <p:nvPr/>
          </p:nvCxnSpPr>
          <p:spPr>
            <a:xfrm flipH="1" flipV="1">
              <a:off x="3487928" y="3035965"/>
              <a:ext cx="801403" cy="58747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0" idx="3"/>
            </p:cNvCxnSpPr>
            <p:nvPr/>
          </p:nvCxnSpPr>
          <p:spPr>
            <a:xfrm flipV="1">
              <a:off x="2729303" y="3038235"/>
              <a:ext cx="758625" cy="58594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62" idx="0"/>
            </p:cNvCxnSpPr>
            <p:nvPr/>
          </p:nvCxnSpPr>
          <p:spPr>
            <a:xfrm flipH="1">
              <a:off x="202404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/>
            <p:cNvGrpSpPr/>
            <p:nvPr/>
          </p:nvGrpSpPr>
          <p:grpSpPr>
            <a:xfrm>
              <a:off x="821163" y="1625907"/>
              <a:ext cx="1202880" cy="409723"/>
              <a:chOff x="3105096" y="3895225"/>
              <a:chExt cx="1631863" cy="359730"/>
            </a:xfrm>
          </p:grpSpPr>
          <p:sp>
            <p:nvSpPr>
              <p:cNvPr id="6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460319" y="3926467"/>
                <a:ext cx="117001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Splash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886488" y="1625907"/>
              <a:ext cx="1202880" cy="409723"/>
              <a:chOff x="3105096" y="3895225"/>
              <a:chExt cx="1631863" cy="359730"/>
            </a:xfrm>
          </p:grpSpPr>
          <p:sp>
            <p:nvSpPr>
              <p:cNvPr id="6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499110" y="3941766"/>
                <a:ext cx="973321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Main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2" name="직선 연결선 41"/>
            <p:cNvCxnSpPr/>
            <p:nvPr/>
          </p:nvCxnSpPr>
          <p:spPr>
            <a:xfrm flipH="1">
              <a:off x="410156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4951813" y="1625907"/>
              <a:ext cx="1724890" cy="409723"/>
              <a:chOff x="3088552" y="3895225"/>
              <a:chExt cx="2340037" cy="359730"/>
            </a:xfrm>
          </p:grpSpPr>
          <p:sp>
            <p:nvSpPr>
              <p:cNvPr id="58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088552" y="3926467"/>
                <a:ext cx="234003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 + List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H="1">
              <a:off x="617908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/>
            <p:cNvGrpSpPr/>
            <p:nvPr/>
          </p:nvGrpSpPr>
          <p:grpSpPr>
            <a:xfrm>
              <a:off x="7041528" y="1625907"/>
              <a:ext cx="1202880" cy="409723"/>
              <a:chOff x="3105096" y="3895225"/>
              <a:chExt cx="1631863" cy="359730"/>
            </a:xfrm>
          </p:grpSpPr>
          <p:sp>
            <p:nvSpPr>
              <p:cNvPr id="56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19473" y="3926467"/>
                <a:ext cx="121763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2886488" y="2643759"/>
              <a:ext cx="1202880" cy="410091"/>
              <a:chOff x="3105096" y="3895225"/>
              <a:chExt cx="1631863" cy="360053"/>
            </a:xfrm>
          </p:grpSpPr>
          <p:sp>
            <p:nvSpPr>
              <p:cNvPr id="54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482173" y="3958033"/>
                <a:ext cx="108720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Menu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7" name="직선 연결선 46"/>
            <p:cNvCxnSpPr>
              <a:stCxn id="54" idx="3"/>
              <a:endCxn id="60" idx="1"/>
            </p:cNvCxnSpPr>
            <p:nvPr/>
          </p:nvCxnSpPr>
          <p:spPr>
            <a:xfrm flipV="1">
              <a:off x="3487928" y="2035630"/>
              <a:ext cx="0" cy="60812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>
              <a:off x="3687891" y="3623439"/>
              <a:ext cx="1202880" cy="409723"/>
              <a:chOff x="3105096" y="3895225"/>
              <a:chExt cx="1631863" cy="359730"/>
            </a:xfrm>
          </p:grpSpPr>
          <p:sp>
            <p:nvSpPr>
              <p:cNvPr id="5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350885" y="3957710"/>
                <a:ext cx="1386074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Calendar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127863" y="3624175"/>
              <a:ext cx="1202880" cy="409723"/>
              <a:chOff x="3105096" y="3895225"/>
              <a:chExt cx="1631863" cy="359730"/>
            </a:xfrm>
          </p:grpSpPr>
          <p:sp>
            <p:nvSpPr>
              <p:cNvPr id="5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201162" y="3957064"/>
                <a:ext cx="1439732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Bookmark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-113947" y="1147310"/>
            <a:ext cx="9294459" cy="3600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083282" y="2627478"/>
            <a:ext cx="49079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구성요소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Navigation drawer, option menu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상품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즐겨찾기 가능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=&gt;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액션바의 별모양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즐겨찾기를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위해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sqllite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이용함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=&gt; </a:t>
            </a:r>
          </a:p>
          <a:p>
            <a:pPr fontAlgn="base"/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                   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액션바의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즐겨찾기를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누를경우 </a:t>
            </a:r>
            <a:endParaRPr lang="en-US" altLang="ko-KR" sz="1400" spc="-1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fontAlgn="base"/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                   db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에 값을 확인 후 삽입하고 다시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한번더 누를경우</a:t>
            </a:r>
            <a:endParaRPr lang="en-US" altLang="ko-KR" sz="1400" spc="-1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fontAlgn="base"/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                 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db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에 있는 값을 삭제해준다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.</a:t>
            </a:r>
            <a:endParaRPr lang="en-US" altLang="ko-KR" sz="1400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6" name="양쪽 모서리가 잘린 사각형 8"/>
          <p:cNvSpPr/>
          <p:nvPr/>
        </p:nvSpPr>
        <p:spPr>
          <a:xfrm>
            <a:off x="7181565" y="1760400"/>
            <a:ext cx="1202880" cy="409723"/>
          </a:xfrm>
          <a:prstGeom prst="snip2Same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339587" y="1795984"/>
            <a:ext cx="897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Product</a:t>
            </a:r>
            <a:endParaRPr lang="en-US" altLang="ko-KR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8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144045" y="4638537"/>
            <a:ext cx="4590510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[ TeaTime </a:t>
            </a:r>
            <a:r>
              <a:rPr lang="ko-KR" altLang="en-US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흐름도</a:t>
            </a:r>
            <a:r>
              <a:rPr lang="en-US" altLang="ko-KR" sz="1600" kern="0" spc="-1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]</a:t>
            </a:r>
            <a:endParaRPr lang="en-US" altLang="ko-KR" sz="1600" kern="0" spc="-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1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961304" y="1761964"/>
            <a:ext cx="7423245" cy="2407991"/>
            <a:chOff x="821163" y="1625907"/>
            <a:chExt cx="7423245" cy="2407991"/>
          </a:xfrm>
        </p:grpSpPr>
        <p:cxnSp>
          <p:nvCxnSpPr>
            <p:cNvPr id="28" name="직선 연결선 27"/>
            <p:cNvCxnSpPr>
              <a:stCxn id="52" idx="3"/>
            </p:cNvCxnSpPr>
            <p:nvPr/>
          </p:nvCxnSpPr>
          <p:spPr>
            <a:xfrm flipH="1" flipV="1">
              <a:off x="3487928" y="3035965"/>
              <a:ext cx="801403" cy="58747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0" idx="3"/>
            </p:cNvCxnSpPr>
            <p:nvPr/>
          </p:nvCxnSpPr>
          <p:spPr>
            <a:xfrm flipV="1">
              <a:off x="2729303" y="3038235"/>
              <a:ext cx="758625" cy="58594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62" idx="0"/>
            </p:cNvCxnSpPr>
            <p:nvPr/>
          </p:nvCxnSpPr>
          <p:spPr>
            <a:xfrm flipH="1">
              <a:off x="202404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/>
            <p:cNvGrpSpPr/>
            <p:nvPr/>
          </p:nvGrpSpPr>
          <p:grpSpPr>
            <a:xfrm>
              <a:off x="821163" y="1625907"/>
              <a:ext cx="1202880" cy="409723"/>
              <a:chOff x="3105096" y="3895225"/>
              <a:chExt cx="1631863" cy="359730"/>
            </a:xfrm>
          </p:grpSpPr>
          <p:sp>
            <p:nvSpPr>
              <p:cNvPr id="6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460319" y="3926467"/>
                <a:ext cx="117001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Splash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886488" y="1625907"/>
              <a:ext cx="1202880" cy="409723"/>
              <a:chOff x="3105096" y="3895225"/>
              <a:chExt cx="1631863" cy="359730"/>
            </a:xfrm>
          </p:grpSpPr>
          <p:sp>
            <p:nvSpPr>
              <p:cNvPr id="6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499110" y="3941766"/>
                <a:ext cx="973321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Main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2" name="직선 연결선 41"/>
            <p:cNvCxnSpPr/>
            <p:nvPr/>
          </p:nvCxnSpPr>
          <p:spPr>
            <a:xfrm flipH="1">
              <a:off x="410156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4951813" y="1625907"/>
              <a:ext cx="1724890" cy="409723"/>
              <a:chOff x="3088552" y="3895225"/>
              <a:chExt cx="2340037" cy="359730"/>
            </a:xfrm>
          </p:grpSpPr>
          <p:sp>
            <p:nvSpPr>
              <p:cNvPr id="58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088552" y="3926467"/>
                <a:ext cx="234003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 + List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H="1">
              <a:off x="6179083" y="1830768"/>
              <a:ext cx="873157" cy="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/>
            <p:cNvGrpSpPr/>
            <p:nvPr/>
          </p:nvGrpSpPr>
          <p:grpSpPr>
            <a:xfrm>
              <a:off x="7041528" y="1625907"/>
              <a:ext cx="1202880" cy="409723"/>
              <a:chOff x="3105096" y="3895225"/>
              <a:chExt cx="1631863" cy="359730"/>
            </a:xfrm>
          </p:grpSpPr>
          <p:sp>
            <p:nvSpPr>
              <p:cNvPr id="56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19473" y="3926467"/>
                <a:ext cx="1217639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Product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2886488" y="2643759"/>
              <a:ext cx="1202880" cy="410091"/>
              <a:chOff x="3105096" y="3895225"/>
              <a:chExt cx="1631863" cy="360053"/>
            </a:xfrm>
          </p:grpSpPr>
          <p:sp>
            <p:nvSpPr>
              <p:cNvPr id="54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482173" y="3958033"/>
                <a:ext cx="1087207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Menu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cxnSp>
          <p:nvCxnSpPr>
            <p:cNvPr id="47" name="직선 연결선 46"/>
            <p:cNvCxnSpPr>
              <a:stCxn id="54" idx="3"/>
              <a:endCxn id="60" idx="1"/>
            </p:cNvCxnSpPr>
            <p:nvPr/>
          </p:nvCxnSpPr>
          <p:spPr>
            <a:xfrm flipV="1">
              <a:off x="3487928" y="2035630"/>
              <a:ext cx="0" cy="60812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>
              <a:off x="3687891" y="3623439"/>
              <a:ext cx="1202880" cy="409723"/>
              <a:chOff x="3105096" y="3895225"/>
              <a:chExt cx="1631863" cy="359730"/>
            </a:xfrm>
          </p:grpSpPr>
          <p:sp>
            <p:nvSpPr>
              <p:cNvPr id="52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350885" y="3957710"/>
                <a:ext cx="1386074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Calendar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127863" y="3624175"/>
              <a:ext cx="1202880" cy="409723"/>
              <a:chOff x="3105096" y="3895225"/>
              <a:chExt cx="1631863" cy="359730"/>
            </a:xfrm>
          </p:grpSpPr>
          <p:sp>
            <p:nvSpPr>
              <p:cNvPr id="50" name="양쪽 모서리가 잘린 사각형 8"/>
              <p:cNvSpPr/>
              <p:nvPr/>
            </p:nvSpPr>
            <p:spPr>
              <a:xfrm>
                <a:off x="3105096" y="3895225"/>
                <a:ext cx="1631863" cy="359730"/>
              </a:xfrm>
              <a:prstGeom prst="snip2SameRect">
                <a:avLst/>
              </a:prstGeom>
              <a:solidFill>
                <a:schemeClr val="bg1">
                  <a:lumMod val="9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201162" y="3957064"/>
                <a:ext cx="1439732" cy="29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60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Bookmark</a:t>
                </a:r>
                <a:endParaRPr lang="en-US" altLang="ko-KR" spc="-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-113947" y="1147310"/>
            <a:ext cx="9294459" cy="3600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893016" y="1872516"/>
            <a:ext cx="386818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Navigation Drawer</a:t>
            </a:r>
          </a:p>
          <a:p>
            <a:pPr fontAlgn="base"/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 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즐겨찾기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기록보기</a:t>
            </a:r>
            <a:endParaRPr lang="en-US" altLang="ko-KR" sz="1400" spc="-1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fontAlgn="base"/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 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즐겨찾기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된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음료들을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recyclerview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형식으로 보여줌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클릭할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경우 상품 상세화면으로 이동한다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1400" spc="-1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기록보기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calenderview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를 통해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음료를 기록한다</a:t>
            </a:r>
            <a:endParaRPr lang="en-US" altLang="ko-KR" sz="1400" spc="-1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fontAlgn="base"/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미완성</a:t>
            </a:r>
            <a:r>
              <a:rPr lang="en-US" altLang="ko-KR" sz="14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endParaRPr lang="en-US" altLang="ko-KR" sz="1400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1" name="양쪽 모서리가 잘린 사각형 8"/>
          <p:cNvSpPr/>
          <p:nvPr/>
        </p:nvSpPr>
        <p:spPr>
          <a:xfrm>
            <a:off x="3026525" y="2778252"/>
            <a:ext cx="1202880" cy="409723"/>
          </a:xfrm>
          <a:prstGeom prst="snip2Same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304476" y="2849789"/>
            <a:ext cx="801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Menu</a:t>
            </a:r>
            <a:endParaRPr lang="en-US" altLang="ko-KR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9" name="양쪽 모서리가 잘린 사각형 8"/>
          <p:cNvSpPr/>
          <p:nvPr/>
        </p:nvSpPr>
        <p:spPr>
          <a:xfrm>
            <a:off x="3827928" y="3757932"/>
            <a:ext cx="1202880" cy="409723"/>
          </a:xfrm>
          <a:prstGeom prst="snip2Same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009104" y="3829101"/>
            <a:ext cx="1021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Calendar</a:t>
            </a:r>
            <a:endParaRPr lang="en-US" altLang="ko-KR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1" name="양쪽 모서리가 잘린 사각형 8"/>
          <p:cNvSpPr/>
          <p:nvPr/>
        </p:nvSpPr>
        <p:spPr>
          <a:xfrm>
            <a:off x="2267900" y="3758668"/>
            <a:ext cx="1202880" cy="409723"/>
          </a:xfrm>
          <a:prstGeom prst="snip2Same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338712" y="3829101"/>
            <a:ext cx="1061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spc="-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Bookmark</a:t>
            </a:r>
            <a:endParaRPr lang="en-US" altLang="ko-KR" spc="-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971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2181075"/>
            <a:ext cx="1859394" cy="185939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832140" y="1779662"/>
            <a:ext cx="1859394" cy="266637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953156" y="1304719"/>
            <a:ext cx="38164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제공 서비스</a:t>
            </a:r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67694"/>
            <a:ext cx="2160000" cy="216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427894"/>
            <a:ext cx="1440000" cy="1440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47664" y="1779662"/>
            <a:ext cx="1853764" cy="26550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1636303" y="2250453"/>
            <a:ext cx="1640482" cy="1720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카페 브랜드별</a:t>
            </a:r>
            <a:endParaRPr lang="en-US" altLang="ko-KR" sz="20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메뉴정보 제공</a:t>
            </a:r>
            <a:endParaRPr lang="en-US" altLang="ko-KR" sz="16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71900" y="1777587"/>
            <a:ext cx="1856506" cy="2666371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779912" y="2250453"/>
            <a:ext cx="1640482" cy="1720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가격</a:t>
            </a:r>
            <a:r>
              <a:rPr lang="en-US" altLang="ko-KR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&amp; </a:t>
            </a:r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칼로리정보제공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868144" y="2250453"/>
            <a:ext cx="1783200" cy="1720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자주마시는음료</a:t>
            </a:r>
            <a:endParaRPr lang="en-US" altLang="ko-KR" sz="20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즐겨찾기 기능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03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기능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Function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3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83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1" grpId="0" animBg="1"/>
      <p:bldP spid="18" grpId="0"/>
      <p:bldP spid="21" grpId="0" animBg="1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2745780"/>
            <a:ext cx="1859394" cy="72998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832140" y="1779662"/>
            <a:ext cx="1859394" cy="266637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953156" y="1304719"/>
            <a:ext cx="38164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제공 서비스</a:t>
            </a:r>
            <a:endParaRPr lang="ko-KR" altLang="en-US" sz="16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89574"/>
            <a:ext cx="1853764" cy="18537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00" y="2185407"/>
            <a:ext cx="1856506" cy="18565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47664" y="1779662"/>
            <a:ext cx="1853764" cy="26550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1466434" y="2250453"/>
            <a:ext cx="2016224" cy="1720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메뉴리스트</a:t>
            </a:r>
            <a:endParaRPr lang="en-US" altLang="ko-KR" sz="20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가격 </a:t>
            </a:r>
            <a:r>
              <a:rPr lang="en-US" altLang="ko-KR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&amp; </a:t>
            </a:r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칼로리순</a:t>
            </a:r>
            <a:endParaRPr lang="en-US" altLang="ko-KR" sz="20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정렬기능</a:t>
            </a:r>
            <a:endParaRPr lang="en-US" altLang="ko-KR" sz="16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71900" y="1779662"/>
            <a:ext cx="1856506" cy="2666371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3779912" y="2250453"/>
            <a:ext cx="1640482" cy="1720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내가마신음료</a:t>
            </a:r>
            <a:endParaRPr lang="en-US" altLang="ko-KR" sz="20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기록기능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868144" y="2250453"/>
            <a:ext cx="1783200" cy="1720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하루</a:t>
            </a:r>
            <a:r>
              <a:rPr lang="en-US" altLang="ko-KR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한달간</a:t>
            </a:r>
            <a:endParaRPr lang="en-US" altLang="ko-KR" sz="20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섭취칼로리</a:t>
            </a:r>
            <a:endParaRPr lang="en-US" altLang="ko-KR" sz="20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확인기능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03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기능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Function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6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963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1" grpId="0" animBg="1"/>
      <p:bldP spid="18" grpId="0"/>
      <p:bldP spid="21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67544" y="1131590"/>
            <a:ext cx="9289032" cy="3528392"/>
          </a:xfrm>
          <a:prstGeom prst="roundRect">
            <a:avLst/>
          </a:pr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5400000">
            <a:off x="-768435" y="2603398"/>
            <a:ext cx="2768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Demonstration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0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Mobile Programming</a:t>
              </a: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tx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04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시연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Demonstration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6" name="모서리가 둥근 직사각형 1"/>
          <p:cNvSpPr/>
          <p:nvPr/>
        </p:nvSpPr>
        <p:spPr>
          <a:xfrm>
            <a:off x="3593135" y="1347614"/>
            <a:ext cx="1410913" cy="2880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12720" y="1347614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Case 1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do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46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-900608" y="1131590"/>
            <a:ext cx="10657184" cy="3528392"/>
          </a:xfrm>
          <a:prstGeom prst="roundRect">
            <a:avLst/>
          </a:pr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1"/>
          <p:cNvSpPr/>
          <p:nvPr/>
        </p:nvSpPr>
        <p:spPr>
          <a:xfrm>
            <a:off x="3593135" y="1347614"/>
            <a:ext cx="1410913" cy="2880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12720" y="1347614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Case 2</a:t>
            </a: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do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33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Mobile Programming</a:t>
              </a: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tx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7582510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488804" y="483518"/>
            <a:ext cx="4259168" cy="3545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99700" y="483518"/>
            <a:ext cx="2448272" cy="3475680"/>
            <a:chOff x="2275364" y="915566"/>
            <a:chExt cx="2448272" cy="3475680"/>
          </a:xfrm>
        </p:grpSpPr>
        <p:sp>
          <p:nvSpPr>
            <p:cNvPr id="4" name="직사각형 3"/>
            <p:cNvSpPr/>
            <p:nvPr/>
          </p:nvSpPr>
          <p:spPr>
            <a:xfrm>
              <a:off x="2275364" y="915566"/>
              <a:ext cx="2448272" cy="22322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/>
            <p:cNvSpPr/>
            <p:nvPr/>
          </p:nvSpPr>
          <p:spPr>
            <a:xfrm rot="11700000">
              <a:off x="3841153" y="3023094"/>
              <a:ext cx="720080" cy="1368152"/>
            </a:xfrm>
            <a:prstGeom prst="trapezoid">
              <a:avLst>
                <a:gd name="adj" fmla="val 3604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/>
          <p:cNvSpPr txBox="1">
            <a:spLocks/>
          </p:cNvSpPr>
          <p:nvPr/>
        </p:nvSpPr>
        <p:spPr>
          <a:xfrm>
            <a:off x="3452036" y="3683193"/>
            <a:ext cx="323812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들어주셔서</a:t>
            </a:r>
            <a:r>
              <a:rPr lang="ko-KR" altLang="en-US" sz="16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600" spc="-15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감사합니다</a:t>
            </a:r>
            <a:r>
              <a:rPr lang="en-US" altLang="ko-KR" sz="1600" spc="-15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.</a:t>
            </a:r>
            <a:endParaRPr lang="ko-KR" altLang="en-US" sz="1600" spc="-15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02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 소개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Introduction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1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3" name="Picture 2230" descr="http://linkback.nocutnews.co.kr/images/onebyone.gif?action_id=2aeccd76f4d570594f482ad58eb34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38258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 rot="21404288">
            <a:off x="1698718" y="812192"/>
            <a:ext cx="5472608" cy="4970559"/>
            <a:chOff x="755576" y="714444"/>
            <a:chExt cx="5322566" cy="51435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714444"/>
              <a:ext cx="5322566" cy="5143500"/>
            </a:xfrm>
            <a:prstGeom prst="rect">
              <a:avLst/>
            </a:prstGeom>
          </p:spPr>
        </p:pic>
        <p:sp>
          <p:nvSpPr>
            <p:cNvPr id="705" name="직사각형 704"/>
            <p:cNvSpPr/>
            <p:nvPr/>
          </p:nvSpPr>
          <p:spPr>
            <a:xfrm rot="508496">
              <a:off x="2177699" y="2935506"/>
              <a:ext cx="3095719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latinLnBrk="0">
                <a:defRPr/>
              </a:pP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대한민국 전체 커피 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시장은 </a:t>
              </a:r>
              <a:endParaRPr lang="en-US" altLang="ko-KR" sz="1200" ker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  <a:p>
              <a:pPr lvl="0" latinLnBrk="0">
                <a:defRPr/>
              </a:pP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지난해 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기준으로 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5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조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4000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억원 규모다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. </a:t>
              </a:r>
            </a:p>
            <a:p>
              <a:pPr lvl="0" latinLnBrk="0">
                <a:defRPr/>
              </a:pP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10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년간 연평균 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15.3%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씩 성장해왔다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. </a:t>
              </a:r>
            </a:p>
            <a:p>
              <a:pPr lvl="0" latinLnBrk="0">
                <a:defRPr/>
              </a:pP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특히 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2007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년부터 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2014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년 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사이의 </a:t>
              </a:r>
              <a:endParaRPr lang="en-US" altLang="ko-KR" sz="1200" ker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  <a:p>
              <a:pPr lvl="0" latinLnBrk="0">
                <a:defRPr/>
              </a:pP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연평균 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성장률은 무려 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49%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에 달했다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. </a:t>
              </a:r>
            </a:p>
            <a:p>
              <a:pPr lvl="0" latinLnBrk="0">
                <a:defRPr/>
              </a:pP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관세청 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집계에 따르면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, 2014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년 커피 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수입량은 </a:t>
              </a:r>
              <a:endParaRPr lang="en-US" altLang="ko-KR" sz="1200" ker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  <a:p>
              <a:pPr lvl="0" latinLnBrk="0">
                <a:defRPr/>
              </a:pP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약 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13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만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9000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톤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(5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억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9400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만 달러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)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으로 </a:t>
              </a:r>
              <a:endParaRPr lang="en-US" altLang="ko-KR" sz="1200" ker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  <a:p>
              <a:pPr lvl="0" latinLnBrk="0">
                <a:defRPr/>
              </a:pP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2004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년보다 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3.6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배 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증가했다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.</a:t>
              </a:r>
            </a:p>
            <a:p>
              <a:pPr lvl="0" latinLnBrk="0">
                <a:defRPr/>
              </a:pP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통계청에 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따르면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, </a:t>
              </a:r>
            </a:p>
            <a:p>
              <a:pPr lvl="0" latinLnBrk="0">
                <a:defRPr/>
              </a:pP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전국 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커피전문점은 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5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만개에 육박한다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.</a:t>
              </a:r>
              <a:endParaRPr lang="en-US" altLang="ko-KR" sz="1200" ker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706" name="직사각형 705"/>
            <p:cNvSpPr/>
            <p:nvPr/>
          </p:nvSpPr>
          <p:spPr>
            <a:xfrm rot="452141">
              <a:off x="2411525" y="1960517"/>
              <a:ext cx="280878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latinLnBrk="0">
                <a:defRPr/>
              </a:pPr>
              <a:r>
                <a:rPr lang="ko-KR" altLang="en-US" sz="1600" b="1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밥은 안 먹어도 커피는 </a:t>
              </a:r>
              <a:r>
                <a:rPr lang="ko-KR" altLang="en-US" sz="1600" b="1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마시는 </a:t>
              </a:r>
              <a:endParaRPr lang="en-US" altLang="ko-KR" sz="1600" b="1" ker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  <a:p>
              <a:pPr lvl="0" latinLnBrk="0">
                <a:defRPr/>
              </a:pPr>
              <a:r>
                <a:rPr lang="ko-KR" altLang="en-US" sz="1600" b="1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‘</a:t>
              </a:r>
              <a:r>
                <a:rPr lang="ko-KR" altLang="en-US" sz="1600" b="1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커피 </a:t>
              </a:r>
              <a:r>
                <a:rPr lang="ko-KR" altLang="en-US" sz="1600" b="1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공화국’</a:t>
              </a:r>
              <a:endParaRPr lang="en-US" altLang="ko-KR" sz="1600" b="1" ker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  <a:p>
              <a:pPr lvl="0" latinLnBrk="0">
                <a:defRPr/>
              </a:pP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한국인이 밥보다 많이 먹는 음식 ‘커피</a:t>
              </a:r>
              <a:r>
                <a:rPr lang="ko-KR" altLang="en-US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’</a:t>
              </a:r>
              <a:r>
                <a:rPr lang="en-US" altLang="ko-KR" sz="1200" ker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…</a:t>
              </a:r>
              <a:endParaRPr kumimoji="0" lang="ko-KR" altLang="en-US" sz="1200" b="0" i="0" u="none" strike="noStrike" kern="0" cap="none" spc="0" normalizeH="0" baseline="0" noProof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54580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개요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Introduction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339752" y="2225869"/>
            <a:ext cx="446449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B0600000101010101" charset="-127"/>
                <a:ea typeface="Yoon 윤고딕 540_TT" panose="020B0600000101010101" charset="-127"/>
              </a:rPr>
              <a:t>2007</a:t>
            </a:r>
            <a:r>
              <a:rPr lang="ko-KR" altLang="en-US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B0600000101010101" charset="-127"/>
                <a:ea typeface="Yoon 윤고딕 540_TT" panose="020B0600000101010101" charset="-127"/>
              </a:rPr>
              <a:t>년 </a:t>
            </a:r>
            <a:r>
              <a:rPr lang="en-US" altLang="ko-KR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B0600000101010101" charset="-127"/>
                <a:ea typeface="Yoon 윤고딕 540_TT" panose="020B0600000101010101" charset="-127"/>
              </a:rPr>
              <a:t>~ 2014</a:t>
            </a:r>
            <a:r>
              <a:rPr lang="ko-KR" altLang="en-US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B0600000101010101" charset="-127"/>
                <a:ea typeface="Yoon 윤고딕 540_TT" panose="020B0600000101010101" charset="-127"/>
              </a:rPr>
              <a:t>년 우리나라 </a:t>
            </a:r>
            <a:r>
              <a:rPr lang="ko-KR" altLang="en-US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Yoon 윤고딕 540_TT" panose="020B0600000101010101" charset="-127"/>
                <a:ea typeface="Yoon 윤고딕 540_TT" panose="020B0600000101010101" charset="-127"/>
              </a:rPr>
              <a:t>커피 시장 연평균 성장률</a:t>
            </a:r>
            <a:endParaRPr lang="ko-KR" altLang="en-US" sz="1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B0600000101010101" charset="-127"/>
              <a:ea typeface="Yoon 윤고딕 540_TT" panose="020B0600000101010101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1655676" y="3003796"/>
            <a:ext cx="5832648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49%</a:t>
            </a:r>
            <a:endParaRPr lang="ko-KR" altLang="en-US" sz="6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C00000"/>
              </a:solidFill>
              <a:effectLst>
                <a:reflection blurRad="6350" stA="55000" endA="300" endPos="45500" dir="5400000" sy="-100000" algn="bl" rotWithShape="0"/>
              </a:effectLst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0375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개요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Introduction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3275856" y="2225869"/>
            <a:ext cx="273630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B0600000101010101" charset="-127"/>
                <a:ea typeface="Yoon 윤고딕 540_TT" panose="020B0600000101010101" charset="-127"/>
              </a:rPr>
              <a:t>2014</a:t>
            </a:r>
            <a:r>
              <a:rPr lang="ko-KR" altLang="en-US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B0600000101010101" charset="-127"/>
                <a:ea typeface="Yoon 윤고딕 540_TT" panose="020B0600000101010101" charset="-127"/>
              </a:rPr>
              <a:t>년 우리나라 </a:t>
            </a:r>
            <a:r>
              <a:rPr lang="ko-KR" altLang="en-US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Yoon 윤고딕 540_TT" panose="020B0600000101010101" charset="-127"/>
                <a:ea typeface="Yoon 윤고딕 540_TT" panose="020B0600000101010101" charset="-127"/>
              </a:rPr>
              <a:t>커피 수입량</a:t>
            </a:r>
            <a:endParaRPr lang="ko-KR" altLang="en-US" sz="1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B0600000101010101" charset="-127"/>
              <a:ea typeface="Yoon 윤고딕 540_TT" panose="020B0600000101010101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1655676" y="3003796"/>
            <a:ext cx="5832648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13</a:t>
            </a:r>
            <a:r>
              <a:rPr lang="ko-KR" altLang="en-US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만</a:t>
            </a:r>
            <a:r>
              <a:rPr lang="en-US" altLang="ko-KR" sz="6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9000</a:t>
            </a:r>
            <a:r>
              <a:rPr lang="ko-KR" altLang="en-US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톤</a:t>
            </a:r>
            <a:endParaRPr lang="ko-KR" altLang="en-US" sz="6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C00000"/>
              </a:solidFill>
              <a:effectLst>
                <a:reflection blurRad="6350" stA="55000" endA="300" endPos="45500" dir="5400000" sy="-100000" algn="bl" rotWithShape="0"/>
              </a:effectLst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8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98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01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개요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Introduction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699792" y="2225869"/>
            <a:ext cx="3672408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B0600000101010101" charset="-127"/>
                <a:ea typeface="Yoon 윤고딕 540_TT" panose="020B0600000101010101" charset="-127"/>
              </a:rPr>
              <a:t>지난해 기준 우리나라 </a:t>
            </a:r>
            <a:r>
              <a:rPr lang="ko-KR" altLang="en-US" sz="1800" spc="-1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Yoon 윤고딕 540_TT" panose="020B0600000101010101" charset="-127"/>
                <a:ea typeface="Yoon 윤고딕 540_TT" panose="020B0600000101010101" charset="-127"/>
              </a:rPr>
              <a:t>전체 커피 시장 규모</a:t>
            </a:r>
            <a:endParaRPr lang="ko-KR" altLang="en-US" sz="1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B0600000101010101" charset="-127"/>
              <a:ea typeface="Yoon 윤고딕 540_TT" panose="020B0600000101010101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1655676" y="3003796"/>
            <a:ext cx="5832648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5</a:t>
            </a:r>
            <a:r>
              <a:rPr lang="ko-KR" altLang="en-US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조</a:t>
            </a:r>
            <a:r>
              <a:rPr lang="en-US" altLang="ko-KR" sz="60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4000</a:t>
            </a:r>
            <a:r>
              <a:rPr lang="ko-KR" altLang="en-US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억원</a:t>
            </a:r>
            <a:endParaRPr lang="ko-KR" altLang="en-US" sz="6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C00000"/>
              </a:solidFill>
              <a:effectLst>
                <a:reflection blurRad="6350" stA="55000" endA="300" endPos="45500" dir="5400000" sy="-100000" algn="bl" rotWithShape="0"/>
              </a:effectLst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7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62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4" t="5733" r="22994" b="9746"/>
          <a:stretch/>
        </p:blipFill>
        <p:spPr>
          <a:xfrm rot="21148224">
            <a:off x="159655" y="1048536"/>
            <a:ext cx="3211585" cy="210634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15616" y="2293284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여러 </a:t>
            </a:r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커피전문점의 메뉴정보를 비교확인할 수 있고</a:t>
            </a:r>
            <a:endParaRPr lang="en-US" altLang="ko-KR" sz="1200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fontAlgn="base"/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사용자 개인의 취향이나 섭취정보를 저장</a:t>
            </a:r>
            <a:r>
              <a:rPr lang="en-US" altLang="ko-KR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제공하는 어플리케이션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15616" y="1788129"/>
            <a:ext cx="234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spc="-1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What is </a:t>
            </a:r>
            <a:r>
              <a:rPr lang="en-US" altLang="ko-KR" sz="28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TeaTime</a:t>
            </a:r>
            <a:r>
              <a:rPr lang="en-US" altLang="ko-KR" sz="2800" spc="-1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?</a:t>
            </a:r>
            <a:endParaRPr lang="en-US" altLang="ko-KR" sz="2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Yoon 윤명조 530_TT" panose="02090603020101020101" pitchFamily="18" charset="-127"/>
              <a:ea typeface="Yoon 윤명조 530_TT" panose="0209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5616" y="281158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커피 전문점의 메뉴정보 제공</a:t>
            </a:r>
            <a:endParaRPr lang="ko-KR" altLang="en-US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lvl="0" indent="-28575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다양한 커피전문점 메뉴 가격비교 가능</a:t>
            </a:r>
            <a:endParaRPr lang="en-US" altLang="ko-KR" sz="1200" spc="-1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lvl="0" indent="-285750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음료의 칼로리 확인가능 </a:t>
            </a:r>
            <a:r>
              <a:rPr lang="en-US" altLang="ko-KR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&amp; </a:t>
            </a:r>
            <a:r>
              <a:rPr lang="ko-KR" altLang="en-US" sz="1200" spc="-1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내가 마신 칼로리 확인 가능</a:t>
            </a:r>
            <a:endParaRPr lang="ko-KR" altLang="en-US" sz="1200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01" y="2571393"/>
            <a:ext cx="1486985" cy="14869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34" y="1976685"/>
            <a:ext cx="1030371" cy="10303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1" y="1422279"/>
            <a:ext cx="1208737" cy="12087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2500" y1="38991" x2="29500" y2="95872"/>
                        <a14:foregroundMark x1="18750" y1="37615" x2="18750" y2="37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86" y="2558341"/>
            <a:ext cx="2371706" cy="2585159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3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64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4" t="5733" r="22994" b="9746"/>
          <a:stretch/>
        </p:blipFill>
        <p:spPr>
          <a:xfrm rot="21148224">
            <a:off x="159655" y="1048536"/>
            <a:ext cx="3211585" cy="210634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248" y="2571750"/>
            <a:ext cx="0" cy="288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59632" y="1809322"/>
            <a:ext cx="2936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spc="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User Interface</a:t>
            </a:r>
            <a:endParaRPr lang="en-US" altLang="ko-KR" sz="3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Yoon 윤명조 530_TT" panose="02090603020101020101" pitchFamily="18" charset="-127"/>
              <a:ea typeface="Yoon 윤명조 530_TT" panose="0209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763807" y="1293608"/>
            <a:ext cx="2078205" cy="3132348"/>
            <a:chOff x="4763807" y="1293608"/>
            <a:chExt cx="2078205" cy="3132348"/>
          </a:xfrm>
        </p:grpSpPr>
        <p:pic>
          <p:nvPicPr>
            <p:cNvPr id="12" name="그림 11" descr="아이폰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3807" y="1293608"/>
              <a:ext cx="2078205" cy="313234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526" y="1781888"/>
              <a:ext cx="1397383" cy="2212644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21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759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4" t="5733" r="22994" b="9746"/>
          <a:stretch/>
        </p:blipFill>
        <p:spPr>
          <a:xfrm rot="21148224">
            <a:off x="159655" y="1048536"/>
            <a:ext cx="3211585" cy="210634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971600" y="-540060"/>
            <a:ext cx="9217024" cy="149163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131590"/>
            <a:ext cx="9289032" cy="360040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59632" y="1809322"/>
            <a:ext cx="2936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spc="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Yoon 윤명조 530_TT" panose="02090603020101020101" pitchFamily="18" charset="-127"/>
                <a:ea typeface="Yoon 윤명조 530_TT" panose="02090603020101020101" pitchFamily="18" charset="-127"/>
              </a:rPr>
              <a:t>User Interface</a:t>
            </a:r>
            <a:endParaRPr lang="en-US" altLang="ko-KR" sz="3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Yoon 윤명조 530_TT" panose="02090603020101020101" pitchFamily="18" charset="-127"/>
              <a:ea typeface="Yoon 윤명조 530_TT" panose="0209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403648" y="541504"/>
            <a:ext cx="4824536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</a:t>
            </a:r>
            <a:r>
              <a:rPr lang="en-US" altLang="ko-KR" sz="18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nit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6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02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1600" spc="-1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ㅣ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설명</a:t>
            </a: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_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Project Description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308304" y="166056"/>
            <a:ext cx="1656184" cy="357489"/>
            <a:chOff x="5580112" y="356955"/>
            <a:chExt cx="1656184" cy="357489"/>
          </a:xfrm>
        </p:grpSpPr>
        <p:sp>
          <p:nvSpPr>
            <p:cNvPr id="15" name="부제목 2"/>
            <p:cNvSpPr txBox="1">
              <a:spLocks/>
            </p:cNvSpPr>
            <p:nvPr/>
          </p:nvSpPr>
          <p:spPr>
            <a:xfrm>
              <a:off x="5580112" y="356955"/>
              <a:ext cx="1656184" cy="314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Mobile Programming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  <a:p>
              <a:pPr marL="0" indent="0" algn="dist">
                <a:spcBef>
                  <a:spcPts val="0"/>
                </a:spcBef>
                <a:buNone/>
              </a:pPr>
              <a:r>
                <a:rPr lang="en-US" altLang="ko-KR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teamProject </a:t>
              </a:r>
              <a:r>
                <a:rPr lang="ko-KR" altLang="en-US" sz="1100" spc="-1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최종발표</a:t>
              </a:r>
              <a:endPara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580112" y="388708"/>
              <a:ext cx="0" cy="325736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4763807" y="1293608"/>
            <a:ext cx="2078205" cy="3132348"/>
            <a:chOff x="4763807" y="1293608"/>
            <a:chExt cx="2078205" cy="313234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6804248" y="2571750"/>
              <a:ext cx="0" cy="288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아이폰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3807" y="1293608"/>
              <a:ext cx="2078205" cy="313234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267" y="1784608"/>
              <a:ext cx="1418949" cy="2227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952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861</Words>
  <Application>Microsoft Office PowerPoint</Application>
  <PresentationFormat>화면 슬라이드 쇼(16:9)</PresentationFormat>
  <Paragraphs>233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Yoon 윤고딕 540_TT</vt:lpstr>
      <vt:lpstr>Yoon 윤고딕 530_TT</vt:lpstr>
      <vt:lpstr>나눔명조</vt:lpstr>
      <vt:lpstr>Yoon 윤고딕 550_TT</vt:lpstr>
      <vt:lpstr>맑은 고딕</vt:lpstr>
      <vt:lpstr>Yoon 윤명조 530_TT</vt:lpstr>
      <vt:lpstr>Yoon 윤명조 520_TT</vt:lpstr>
      <vt:lpstr>Wingdings</vt:lpstr>
      <vt:lpstr>Times New Roman</vt:lpstr>
      <vt:lpstr>함초롬돋움</vt:lpstr>
      <vt:lpstr>Arial</vt:lpstr>
      <vt:lpstr>Yoon 윤고딕 520_TT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 깔끔하게만 만들면 된다</dc:title>
  <dc:creator>Chunil</dc:creator>
  <cp:lastModifiedBy>ayoung no</cp:lastModifiedBy>
  <cp:revision>124</cp:revision>
  <dcterms:created xsi:type="dcterms:W3CDTF">2014-05-09T00:22:11Z</dcterms:created>
  <dcterms:modified xsi:type="dcterms:W3CDTF">2016-12-22T05:58:30Z</dcterms:modified>
</cp:coreProperties>
</file>